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59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E3EF23-DF23-40B6-8E66-DA07BFCB0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4077072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«Правильное питание – залог здоровья»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912042"/>
            <a:ext cx="6172200" cy="945958"/>
          </a:xfrm>
        </p:spPr>
        <p:txBody>
          <a:bodyPr/>
          <a:lstStyle/>
          <a:p>
            <a:pPr algn="r"/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188913"/>
            <a:ext cx="8242300" cy="1109662"/>
          </a:xfrm>
        </p:spPr>
      </p:pic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 marL="547688" indent="-411163">
              <a:buFont typeface="Wingdings" pitchFamily="2" charset="2"/>
              <a:buNone/>
            </a:pPr>
            <a:r>
              <a:rPr lang="ru-RU" b="1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100" i="1"/>
              <a:t>древнегреческий философ Сократ(470-399 до н.э.)</a:t>
            </a:r>
          </a:p>
        </p:txBody>
      </p:sp>
      <p:pic>
        <p:nvPicPr>
          <p:cNvPr id="26628" name="Picture 3" descr="j01779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i1002-00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513" y="0"/>
            <a:ext cx="5297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58371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C:\Users\User\Documents\ШКОЛА\мой класс\кл.час\правильное питание\i (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3871150" cy="259228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69061"/>
            <a:ext cx="3851920" cy="2888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1093304" y="2614600"/>
            <a:ext cx="6669360" cy="1440160"/>
          </a:xfrm>
          <a:prstGeom prst="bentConnector3">
            <a:avLst>
              <a:gd name="adj1" fmla="val 60125"/>
            </a:avLst>
          </a:prstGeom>
          <a:ln>
            <a:solidFill>
              <a:schemeClr val="tx1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33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12" y="0"/>
            <a:ext cx="7010725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i="1" dirty="0" smtClean="0">
                <a:solidFill>
                  <a:schemeClr val="tx1"/>
                </a:solidFill>
              </a:rPr>
              <a:t>Мельница живёт водою, а человек едою»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1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3377727"/>
            <a:ext cx="3203848" cy="348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1" descr="peop1274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57028"/>
            <a:ext cx="3738711" cy="460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748464" cy="487375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Даже в состоянии покоя человек расходует энергию.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Например, в состоянии покоя расход энергии в 1 час на 1 кг массы тела равен 1 килокалории. </a:t>
            </a:r>
          </a:p>
          <a:p>
            <a:pPr algn="ctr">
              <a:buNone/>
            </a:pPr>
            <a:r>
              <a:rPr lang="ru-RU" i="1" dirty="0" smtClean="0"/>
              <a:t>Если вы весите 45кг, то в час расходуете 45 ккал, а в сутки – 1080 (45*24). </a:t>
            </a:r>
          </a:p>
          <a:p>
            <a:pPr algn="ctr">
              <a:buNone/>
            </a:pPr>
            <a:r>
              <a:rPr lang="ru-RU" i="1" dirty="0" smtClean="0"/>
              <a:t>Каждый из вас по этой формуле может узнать свои показатели.</a:t>
            </a: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79695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ПИРАМИДА ПИТАНИЯ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smtClean="0"/>
              <a:t>рекомендованная  Всемирной  Организацией здравоохранения</a:t>
            </a:r>
            <a:endParaRPr lang="ru-RU" sz="2000" dirty="0"/>
          </a:p>
        </p:txBody>
      </p:sp>
      <p:pic>
        <p:nvPicPr>
          <p:cNvPr id="4" name="Содержимое 3" descr="1735757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04867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21284222">
            <a:off x="354004" y="3301274"/>
            <a:ext cx="8568952" cy="3600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3. Питание </a:t>
            </a:r>
            <a:r>
              <a:rPr lang="ru-RU" b="1" i="1" dirty="0">
                <a:solidFill>
                  <a:schemeClr val="tx1"/>
                </a:solidFill>
              </a:rPr>
              <a:t>должно быть регулярным и умеренным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Пятно 2 3"/>
          <p:cNvSpPr/>
          <p:nvPr/>
        </p:nvSpPr>
        <p:spPr>
          <a:xfrm>
            <a:off x="0" y="0"/>
            <a:ext cx="9144000" cy="29523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1. Еда </a:t>
            </a:r>
            <a:r>
              <a:rPr lang="ru-RU" b="1" i="1" dirty="0">
                <a:solidFill>
                  <a:schemeClr val="tx1"/>
                </a:solidFill>
              </a:rPr>
              <a:t>необходима, чтобы поддерживать жизнедеятельность нашего организма.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ПРИНЦИПЫ ЗДОРОВОГО ПИТАНИЯ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341512">
            <a:off x="457200" y="1600200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690234">
            <a:off x="238903" y="1926205"/>
            <a:ext cx="8424936" cy="288032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2. Питание </a:t>
            </a:r>
            <a:r>
              <a:rPr lang="ru-RU" b="1" i="1" dirty="0"/>
              <a:t>должно быть полноценным, т.е. разнообразным.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Научно исследовательская лаборатория «БУДЬ ЗДОРОВ»</a:t>
            </a:r>
            <a:endParaRPr lang="ru-RU" dirty="0"/>
          </a:p>
        </p:txBody>
      </p:sp>
      <p:pic>
        <p:nvPicPr>
          <p:cNvPr id="6" name="Picture 2" descr="C:\Users\User\Documents\ШКОЛА\мой класс\кл.час\правильное питание\1286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5855807" cy="53873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58092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«Всё полезно, что в рот полезло?»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964"/>
            <a:ext cx="9144000" cy="55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C:\Users\User\Documents\ШКОЛА\мой класс\кл.час\правильное питание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697285"/>
            <a:ext cx="1800597" cy="1160715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620" y="3284984"/>
            <a:ext cx="34203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C:\Users\User\Documents\ШКОЛА\мой класс\кл.час\правильное питание\i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3168352" cy="22631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Вредная пятерка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6048672" cy="61206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600" b="1" dirty="0" smtClean="0"/>
              <a:t>Сладкие газированные напитки</a:t>
            </a:r>
            <a:r>
              <a:rPr lang="ru-RU" sz="2600" dirty="0" smtClean="0"/>
              <a:t>: «Кока-кола», «Спрайт» и другие.</a:t>
            </a:r>
          </a:p>
          <a:p>
            <a:pPr>
              <a:buNone/>
            </a:pPr>
            <a:r>
              <a:rPr lang="ru-RU" sz="2600" dirty="0" smtClean="0"/>
              <a:t>Созданы не для утоления жажды, а для ее вызывания. Отличаются гигантским содержанием сахара: в одном стакане не менее пяти чайных ложек.</a:t>
            </a:r>
          </a:p>
          <a:p>
            <a:pPr lvl="0"/>
            <a:r>
              <a:rPr lang="ru-RU" sz="2600" b="1" dirty="0" smtClean="0"/>
              <a:t>Картофельные чипсы</a:t>
            </a:r>
            <a:r>
              <a:rPr lang="ru-RU" sz="2600" dirty="0" smtClean="0"/>
              <a:t>, особенно приготовленные не из цельной  картошки, а из пюре. В сущности, это смесь углеводов и жиров плюс искусственные вкусовые добавки.</a:t>
            </a:r>
          </a:p>
          <a:p>
            <a:pPr lvl="0"/>
            <a:r>
              <a:rPr lang="ru-RU" sz="2600" dirty="0" smtClean="0"/>
              <a:t>  </a:t>
            </a:r>
            <a:r>
              <a:rPr lang="ru-RU" sz="2600" b="1" dirty="0" smtClean="0"/>
              <a:t>Сладкие шоколадные батончики</a:t>
            </a:r>
            <a:r>
              <a:rPr lang="ru-RU" sz="2600" dirty="0" smtClean="0"/>
              <a:t>. Большое количество сахара, химические добавки, высочайшая калорийность.</a:t>
            </a:r>
          </a:p>
          <a:p>
            <a:pPr lvl="0"/>
            <a:r>
              <a:rPr lang="ru-RU" sz="2600" dirty="0" smtClean="0"/>
              <a:t>  </a:t>
            </a:r>
            <a:r>
              <a:rPr lang="ru-RU" sz="2600" b="1" dirty="0" smtClean="0"/>
              <a:t>Сосиски, сардельки, колбаса, паштеты</a:t>
            </a:r>
            <a:r>
              <a:rPr lang="ru-RU" sz="2600" dirty="0" smtClean="0"/>
              <a:t> и другие продукты с  так называемыми скрытыми жирами. В их составе сало, нутряной жир, свиная шкурка занимают до 40% веса, но маскируются под  мясо, в том числе и с помощью вкусовых добавок.</a:t>
            </a:r>
          </a:p>
          <a:p>
            <a:pPr lvl="0"/>
            <a:r>
              <a:rPr lang="ru-RU" sz="2600" dirty="0" smtClean="0"/>
              <a:t>  </a:t>
            </a:r>
            <a:r>
              <a:rPr lang="ru-RU" sz="2600" b="1" dirty="0" smtClean="0"/>
              <a:t>Жирные сорта мяса</a:t>
            </a:r>
            <a:r>
              <a:rPr lang="ru-RU" sz="2600" dirty="0" smtClean="0"/>
              <a:t>, особенно в жареном виде.</a:t>
            </a:r>
          </a:p>
          <a:p>
            <a:pPr lvl="0">
              <a:buNone/>
            </a:pPr>
            <a:r>
              <a:rPr lang="ru-RU" sz="2600" dirty="0" smtClean="0"/>
              <a:t>    Оказалось, что нет ничего страшнее сосиски в тесте в сочетании  с лимонадом!</a:t>
            </a:r>
          </a:p>
          <a:p>
            <a:pPr>
              <a:buNone/>
            </a:pPr>
            <a:r>
              <a:rPr lang="ru-RU" sz="2600" dirty="0" smtClean="0"/>
              <a:t>     Многие врачи к этой вредной пятерке добавляют еще и жевательные конфеты,  </a:t>
            </a:r>
            <a:r>
              <a:rPr lang="ru-RU" sz="2600" dirty="0" err="1" smtClean="0"/>
              <a:t>чупа-чупсы</a:t>
            </a:r>
            <a:r>
              <a:rPr lang="ru-RU" sz="2600" dirty="0" smtClean="0"/>
              <a:t>, майонез, кетчуп, лапшу быстрого приготовления, порошковые напитки. </a:t>
            </a:r>
          </a:p>
          <a:p>
            <a:pPr>
              <a:buNone/>
            </a:pPr>
            <a:r>
              <a:rPr lang="ru-RU" sz="2600" dirty="0" smtClean="0"/>
              <a:t>     Во всех этих продуктах много химии: заменителей, красителей, растворителей.  Если есть много такой пищи,  ядовитые вещества накапливаются, и </a:t>
            </a:r>
            <a:r>
              <a:rPr lang="ru-RU" sz="2600" u="sng" dirty="0" smtClean="0"/>
              <a:t>вспыхивает болезнь.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26626" name="Picture 2" descr="C:\Users\User\Documents\ШКОЛА\мой класс\кл.час\правильное питание\i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2857500" cy="1390650"/>
          </a:xfrm>
          <a:prstGeom prst="rect">
            <a:avLst/>
          </a:prstGeom>
          <a:noFill/>
        </p:spPr>
      </p:pic>
      <p:pic>
        <p:nvPicPr>
          <p:cNvPr id="26627" name="Picture 3" descr="C:\Users\User\Documents\ШКОЛА\мой класс\кл.час\правильное питание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12776"/>
            <a:ext cx="2174354" cy="1584176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941168"/>
            <a:ext cx="190770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0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множение 8"/>
          <p:cNvSpPr/>
          <p:nvPr/>
        </p:nvSpPr>
        <p:spPr>
          <a:xfrm>
            <a:off x="-1548680" y="1124744"/>
            <a:ext cx="12241360" cy="54726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ОПАСНО!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2" descr="po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7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Полезная десятка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7673280" cy="5781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92700"/>
          <a:ext cx="8352928" cy="600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66"/>
                <a:gridCol w="3210682"/>
                <a:gridCol w="4320480"/>
              </a:tblGrid>
              <a:tr h="3799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Яблоки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Лук.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Чеснок.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Морковь.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Грецкий орех.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Рыба.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Молоко.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Мед.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Бананы.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9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Чай.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User\Documents\ШКОЛА\мой класс\кл.час\правильное питание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835" y="620688"/>
            <a:ext cx="3648405" cy="2736304"/>
          </a:xfrm>
          <a:prstGeom prst="rect">
            <a:avLst/>
          </a:prstGeom>
          <a:noFill/>
        </p:spPr>
      </p:pic>
      <p:pic>
        <p:nvPicPr>
          <p:cNvPr id="27651" name="Picture 3" descr="C:\Users\User\Documents\ШКОЛА\мой класс\кл.час\правильное питание\i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266406" cy="3106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3691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1979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7281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5400" b="1" cap="all" dirty="0">
              <a:ln/>
              <a:solidFill>
                <a:schemeClr val="bg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573016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437112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229200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34670"/>
            <a:ext cx="2123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User\Documents\ШКОЛА\мой класс\кл.час\правильное питание\i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84612" cy="3003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 </a:t>
            </a:r>
            <a:r>
              <a:rPr lang="ru-RU" sz="3200" b="1" dirty="0"/>
              <a:t>«Здоровье – это вершина, на которую человек должен подняться сам</a:t>
            </a:r>
            <a:r>
              <a:rPr lang="ru-RU" sz="3200" b="1" dirty="0" smtClean="0"/>
              <a:t>» </a:t>
            </a:r>
          </a:p>
          <a:p>
            <a:pPr algn="r"/>
            <a:r>
              <a:rPr lang="ru-RU" sz="3200" b="1" dirty="0" smtClean="0"/>
              <a:t>И</a:t>
            </a:r>
            <a:r>
              <a:rPr lang="ru-RU" sz="3200" b="1" dirty="0"/>
              <a:t>. </a:t>
            </a:r>
            <a:r>
              <a:rPr lang="ru-RU" sz="3200" b="1" dirty="0" err="1"/>
              <a:t>Брехман</a:t>
            </a:r>
            <a:r>
              <a:rPr lang="ru-RU" sz="3200" b="1" dirty="0"/>
              <a:t>.</a:t>
            </a:r>
            <a:endParaRPr lang="ru-RU" sz="3200" dirty="0"/>
          </a:p>
        </p:txBody>
      </p:sp>
      <p:pic>
        <p:nvPicPr>
          <p:cNvPr id="29699" name="Picture 3" descr="C:\Users\User\Documents\ШКОЛА\мой класс\кл.час\правильное питание\i (2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279404" cy="2852936"/>
          </a:xfrm>
          <a:prstGeom prst="rect">
            <a:avLst/>
          </a:prstGeom>
          <a:noFill/>
        </p:spPr>
      </p:pic>
      <p:pic>
        <p:nvPicPr>
          <p:cNvPr id="29701" name="Picture 5" descr="C:\Users\User\Documents\ШКОЛА\мой класс\кл.час\правильное питание\i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79"/>
            <a:ext cx="3936966" cy="2708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RECOMMENDATIONS-ON-A-FE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40629"/>
            <a:ext cx="2735734" cy="351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Тест "Как вы питаетесь?"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1. Как часто в течение дня вы питаетесь?</a:t>
            </a:r>
          </a:p>
          <a:p>
            <a:pPr>
              <a:buNone/>
            </a:pPr>
            <a:r>
              <a:rPr lang="ru-RU" dirty="0" smtClean="0"/>
              <a:t>а) три раза; </a:t>
            </a:r>
          </a:p>
          <a:p>
            <a:pPr>
              <a:buNone/>
            </a:pPr>
            <a:r>
              <a:rPr lang="ru-RU" dirty="0" smtClean="0"/>
              <a:t>б) два раза;</a:t>
            </a:r>
          </a:p>
          <a:p>
            <a:pPr>
              <a:buNone/>
            </a:pPr>
            <a:r>
              <a:rPr lang="ru-RU" dirty="0" smtClean="0"/>
              <a:t>в) один раз.</a:t>
            </a:r>
          </a:p>
          <a:p>
            <a:pPr>
              <a:buNone/>
            </a:pPr>
            <a:r>
              <a:rPr lang="ru-RU" b="1" i="1" dirty="0" smtClean="0"/>
              <a:t>2. Вы завтракаете: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каждое утро;</a:t>
            </a:r>
          </a:p>
          <a:p>
            <a:pPr>
              <a:buNone/>
            </a:pPr>
            <a:r>
              <a:rPr lang="ru-RU" dirty="0" smtClean="0"/>
              <a:t>б) один-два раза в неделю;</a:t>
            </a:r>
          </a:p>
          <a:p>
            <a:pPr>
              <a:buNone/>
            </a:pPr>
            <a:r>
              <a:rPr lang="ru-RU" dirty="0" smtClean="0"/>
              <a:t>в) очень редко, почти никогда.</a:t>
            </a:r>
          </a:p>
          <a:p>
            <a:r>
              <a:rPr lang="ru-RU" b="1" i="1" dirty="0" smtClean="0"/>
              <a:t>3. Из чего состоит ваш завтрак?</a:t>
            </a:r>
            <a:endParaRPr lang="ru-RU" dirty="0" smtClean="0"/>
          </a:p>
          <a:p>
            <a:r>
              <a:rPr lang="ru-RU" dirty="0" smtClean="0"/>
              <a:t>а) из овсяной каши и какого-нибудь напитка;</a:t>
            </a:r>
          </a:p>
          <a:p>
            <a:r>
              <a:rPr lang="ru-RU" dirty="0" smtClean="0"/>
              <a:t>б) из жареной пищи;</a:t>
            </a:r>
          </a:p>
          <a:p>
            <a:r>
              <a:rPr lang="ru-RU" dirty="0" smtClean="0"/>
              <a:t>в) из одного только напитка</a:t>
            </a:r>
          </a:p>
          <a:p>
            <a:endParaRPr lang="ru-RU" dirty="0"/>
          </a:p>
        </p:txBody>
      </p:sp>
      <p:pic>
        <p:nvPicPr>
          <p:cNvPr id="4" name="Рисунок 1" descr="13d3e38b4b24e0af1b42beb2489c08f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397748" cy="191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j01892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48430"/>
            <a:ext cx="3168352" cy="230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316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426718" cy="428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6563072" cy="6285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4. Часто то ли в течении дня вы перекусываете между завтраком, обедом и ужином?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никогда;</a:t>
            </a:r>
          </a:p>
          <a:p>
            <a:pPr>
              <a:buNone/>
            </a:pPr>
            <a:r>
              <a:rPr lang="ru-RU" dirty="0" smtClean="0"/>
              <a:t>б) один-два раза;</a:t>
            </a:r>
          </a:p>
          <a:p>
            <a:pPr>
              <a:buNone/>
            </a:pPr>
            <a:r>
              <a:rPr lang="ru-RU" dirty="0" smtClean="0"/>
              <a:t>в) три раза и больше.</a:t>
            </a:r>
          </a:p>
          <a:p>
            <a:pPr>
              <a:buNone/>
            </a:pPr>
            <a:r>
              <a:rPr lang="ru-RU" b="1" i="1" dirty="0" smtClean="0"/>
              <a:t>5. Как часто вы едите свежие фрукты и овощи?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три раза в день;</a:t>
            </a:r>
          </a:p>
          <a:p>
            <a:pPr>
              <a:buNone/>
            </a:pPr>
            <a:r>
              <a:rPr lang="ru-RU" dirty="0" smtClean="0"/>
              <a:t>б) три-четыре раза в неделю;</a:t>
            </a:r>
          </a:p>
          <a:p>
            <a:pPr>
              <a:buNone/>
            </a:pPr>
            <a:r>
              <a:rPr lang="ru-RU" dirty="0" smtClean="0"/>
              <a:t>в) один раз.</a:t>
            </a:r>
          </a:p>
          <a:p>
            <a:pPr>
              <a:buNone/>
            </a:pPr>
            <a:r>
              <a:rPr lang="ru-RU" b="1" i="1" dirty="0" smtClean="0"/>
              <a:t>6. Как часто вы едите шоколад, торты и </a:t>
            </a:r>
            <a:r>
              <a:rPr lang="ru-RU" b="1" i="1" dirty="0" err="1" smtClean="0"/>
              <a:t>пироженное</a:t>
            </a:r>
            <a:r>
              <a:rPr lang="ru-RU" b="1" i="1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раз в неделю;</a:t>
            </a:r>
          </a:p>
          <a:p>
            <a:pPr>
              <a:buNone/>
            </a:pPr>
            <a:r>
              <a:rPr lang="ru-RU" dirty="0" smtClean="0"/>
              <a:t>б) от 1 до 4-х раз в неделю;</a:t>
            </a:r>
          </a:p>
          <a:p>
            <a:pPr>
              <a:buNone/>
            </a:pPr>
            <a:r>
              <a:rPr lang="ru-RU" dirty="0" smtClean="0"/>
              <a:t>в) почти каждый день.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6048672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7. Вы любите хлеб с маслом?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почти не прикасаюсь к таким бутербродам;</a:t>
            </a:r>
          </a:p>
          <a:p>
            <a:pPr>
              <a:buNone/>
            </a:pPr>
            <a:r>
              <a:rPr lang="ru-RU" dirty="0" smtClean="0"/>
              <a:t>б) иногда с чаем не отказываю себе в этом скором кушанье;</a:t>
            </a:r>
          </a:p>
          <a:p>
            <a:pPr>
              <a:buNone/>
            </a:pPr>
            <a:r>
              <a:rPr lang="ru-RU" dirty="0" smtClean="0"/>
              <a:t>в) очень люблю и балую себя почти каждый день.</a:t>
            </a:r>
          </a:p>
          <a:p>
            <a:pPr>
              <a:buNone/>
            </a:pPr>
            <a:r>
              <a:rPr lang="ru-RU" b="1" i="1" dirty="0" smtClean="0"/>
              <a:t>8. Сколько раз в неделю вы едите рыбу?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два-три раза и больше;</a:t>
            </a:r>
          </a:p>
          <a:p>
            <a:pPr>
              <a:buNone/>
            </a:pPr>
            <a:r>
              <a:rPr lang="ru-RU" dirty="0" smtClean="0"/>
              <a:t>б) один раз;</a:t>
            </a:r>
          </a:p>
          <a:p>
            <a:pPr>
              <a:buNone/>
            </a:pPr>
            <a:r>
              <a:rPr lang="ru-RU" dirty="0" smtClean="0"/>
              <a:t>в) один раз и реже.</a:t>
            </a:r>
          </a:p>
          <a:p>
            <a:pPr>
              <a:buNone/>
            </a:pPr>
            <a:r>
              <a:rPr lang="ru-RU" b="1" i="1" dirty="0" smtClean="0"/>
              <a:t>9. Как часто вы едите хлеб и хлебобулочные изделия?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раз в день;</a:t>
            </a:r>
          </a:p>
          <a:p>
            <a:pPr>
              <a:buNone/>
            </a:pPr>
            <a:r>
              <a:rPr lang="ru-RU" dirty="0" smtClean="0"/>
              <a:t>б) два раза в день;</a:t>
            </a:r>
          </a:p>
          <a:p>
            <a:pPr>
              <a:buNone/>
            </a:pPr>
            <a:r>
              <a:rPr lang="ru-RU" dirty="0" smtClean="0"/>
              <a:t>в) три раза и более.    </a:t>
            </a:r>
          </a:p>
          <a:p>
            <a:pPr>
              <a:buNone/>
            </a:pPr>
            <a:r>
              <a:rPr lang="ru-RU" b="1" i="1" dirty="0" smtClean="0"/>
              <a:t>10. Сколько чашек кофе или чая вы выпиваете в день?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одну-две;</a:t>
            </a:r>
          </a:p>
          <a:p>
            <a:pPr>
              <a:buNone/>
            </a:pPr>
            <a:r>
              <a:rPr lang="ru-RU" dirty="0" smtClean="0"/>
              <a:t>б) от трех до пяти;</a:t>
            </a:r>
          </a:p>
          <a:p>
            <a:pPr>
              <a:buNone/>
            </a:pPr>
            <a:r>
              <a:rPr lang="ru-RU" dirty="0" smtClean="0"/>
              <a:t>в) шесть и больше.</a:t>
            </a:r>
          </a:p>
          <a:p>
            <a:endParaRPr lang="ru-RU" dirty="0"/>
          </a:p>
        </p:txBody>
      </p:sp>
      <p:pic>
        <p:nvPicPr>
          <p:cNvPr id="5" name="Рисунок 1" descr="2008-07-02-cl-XDNYELOJ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213" y="0"/>
            <a:ext cx="3455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292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96944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Подведем итоги</a:t>
            </a:r>
            <a:r>
              <a:rPr lang="ru-RU" dirty="0" smtClean="0"/>
              <a:t>. </a:t>
            </a:r>
          </a:p>
          <a:p>
            <a:pPr algn="just">
              <a:buNone/>
            </a:pPr>
            <a:r>
              <a:rPr lang="ru-RU" sz="2000" i="1" dirty="0" smtClean="0"/>
              <a:t>Подсчитайте количество баллов. Ответ а - 2 очка, б - 1, в - 0.</a:t>
            </a:r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r>
              <a:rPr lang="ru-RU" sz="2000" i="1" u="sng" dirty="0" smtClean="0"/>
              <a:t>21-24</a:t>
            </a:r>
            <a:r>
              <a:rPr lang="ru-RU" sz="2000" dirty="0" smtClean="0"/>
              <a:t> очка, у вас отличный стол. Причин для беспокойства нет.</a:t>
            </a:r>
          </a:p>
          <a:p>
            <a:pPr algn="just">
              <a:buNone/>
            </a:pPr>
            <a:r>
              <a:rPr lang="ru-RU" sz="2000" i="1" u="sng" dirty="0" smtClean="0"/>
              <a:t>16-20</a:t>
            </a:r>
            <a:r>
              <a:rPr lang="ru-RU" sz="2000" dirty="0" smtClean="0"/>
              <a:t> очков. Вы умело находите золотую середину в выборе блюд.</a:t>
            </a:r>
          </a:p>
          <a:p>
            <a:pPr algn="just">
              <a:buNone/>
            </a:pPr>
            <a:r>
              <a:rPr lang="ru-RU" sz="2000" i="1" u="sng" dirty="0" smtClean="0"/>
              <a:t>12-15</a:t>
            </a:r>
            <a:r>
              <a:rPr lang="ru-RU" sz="2000" dirty="0" smtClean="0"/>
              <a:t> очков. Пересмотрите свое отношение к питанию.</a:t>
            </a:r>
          </a:p>
          <a:p>
            <a:pPr algn="just">
              <a:buNone/>
            </a:pPr>
            <a:r>
              <a:rPr lang="ru-RU" sz="2000" i="1" u="sng" dirty="0" smtClean="0"/>
              <a:t>0-11</a:t>
            </a:r>
            <a:r>
              <a:rPr lang="ru-RU" sz="2000" dirty="0" smtClean="0"/>
              <a:t> очков. То, как вы питаетесь, из рук вон плохо! Более того, существует серьезная опасность для вашего здоровья.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03735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1" descr="e3a631d874accdb9d6d59c53f4126ebc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42875" y="142875"/>
            <a:ext cx="8858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91880" y="2852936"/>
            <a:ext cx="18722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5400000">
            <a:off x="3217540" y="5071492"/>
            <a:ext cx="2636912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Поработал -  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64088" y="3140968"/>
            <a:ext cx="2952328" cy="10147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Голову держи в холоде,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5243382">
            <a:off x="2957601" y="1011385"/>
            <a:ext cx="3045242" cy="9749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Землю сушит зной, человека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2818420">
            <a:off x="4743621" y="4552625"/>
            <a:ext cx="2753103" cy="1074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здоровом </a:t>
            </a:r>
            <a:r>
              <a:rPr lang="ru-RU" sz="2000" dirty="0" smtClean="0">
                <a:solidFill>
                  <a:schemeClr val="tx1"/>
                </a:solidFill>
              </a:rPr>
              <a:t>теле - …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7544" y="3212976"/>
            <a:ext cx="3060848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Заболел живот, </a:t>
            </a:r>
            <a:r>
              <a:rPr lang="ru-RU" dirty="0" smtClean="0">
                <a:solidFill>
                  <a:schemeClr val="tx1"/>
                </a:solidFill>
              </a:rPr>
              <a:t>держи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2057139">
            <a:off x="975258" y="1783663"/>
            <a:ext cx="3154914" cy="9861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 слабому и болезнь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19346818">
            <a:off x="4816622" y="1731338"/>
            <a:ext cx="3049405" cy="10296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Быстрого и </a:t>
            </a:r>
            <a:r>
              <a:rPr lang="ru-RU" dirty="0" smtClean="0">
                <a:solidFill>
                  <a:schemeClr val="tx1"/>
                </a:solidFill>
              </a:rPr>
              <a:t>ловкого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18925143">
            <a:off x="1294963" y="4790478"/>
            <a:ext cx="3030599" cy="932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Любящий чистоту –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Древние греки мало болели, но долго жили!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1"/>
            <a:ext cx="435907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C:\Users\User\Documents\ШКОЛА\мой класс\кл.час\правильное пит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786" y="692696"/>
            <a:ext cx="4843214" cy="3148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C:\Users\User\Documents\ШКОЛА\мой класс\кл.час\правильное питание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4368">
            <a:off x="1933079" y="4051698"/>
            <a:ext cx="2492896" cy="2492896"/>
          </a:xfrm>
          <a:prstGeom prst="rect">
            <a:avLst/>
          </a:prstGeom>
          <a:noFill/>
        </p:spPr>
      </p:pic>
      <p:pic>
        <p:nvPicPr>
          <p:cNvPr id="19461" name="Picture 5" descr="C:\Users\User\Documents\ШКОЛА\мой класс\кл.час\правильное питание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39369"/>
            <a:ext cx="4749313" cy="3018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76672"/>
            <a:ext cx="3168352" cy="318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C:\Users\User\Documents\ШКОЛА\мой класс\кл.час\правильное питание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93706">
            <a:off x="289213" y="3355502"/>
            <a:ext cx="2165826" cy="2180362"/>
          </a:xfrm>
          <a:prstGeom prst="rect">
            <a:avLst/>
          </a:prstGeom>
          <a:noFill/>
        </p:spPr>
      </p:pic>
      <p:pic>
        <p:nvPicPr>
          <p:cNvPr id="19462" name="Picture 6" descr="C:\Users\User\Documents\ШКОЛА\мой класс\кл.час\правильное питание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1403" y="0"/>
            <a:ext cx="3292597" cy="2204864"/>
          </a:xfrm>
          <a:prstGeom prst="rect">
            <a:avLst/>
          </a:prstGeom>
          <a:noFill/>
        </p:spPr>
      </p:pic>
      <p:pic>
        <p:nvPicPr>
          <p:cNvPr id="19463" name="Picture 7" descr="C:\Users\User\Documents\ШКОЛА\мой класс\кл.час\правильное питание\i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2261497" cy="3140968"/>
          </a:xfrm>
          <a:prstGeom prst="rect">
            <a:avLst/>
          </a:prstGeom>
          <a:noFill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29898">
            <a:off x="5575809" y="2440327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356992"/>
            <a:ext cx="1368152" cy="162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592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«Правильное питание – залог здоровья»</vt:lpstr>
      <vt:lpstr>Презентация PowerPoint</vt:lpstr>
      <vt:lpstr>Тест "Как вы питаетесь?"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Древние греки мало болели, но долго жили!</vt:lpstr>
      <vt:lpstr>Презентация PowerPoint</vt:lpstr>
      <vt:lpstr>Презентация PowerPoint</vt:lpstr>
      <vt:lpstr>Презентация PowerPoint</vt:lpstr>
      <vt:lpstr>«Мельница живёт водою, а человек едою»</vt:lpstr>
      <vt:lpstr>Презентация PowerPoint</vt:lpstr>
      <vt:lpstr>ПИРАМИДА ПИТАНИЯ,  рекомендованная  Всемирной  Организацией здравоохранения</vt:lpstr>
      <vt:lpstr>ПРИНЦИПЫ ЗДОРОВОГО ПИТАНИЯ</vt:lpstr>
      <vt:lpstr>Научно исследовательская лаборатория «БУДЬ ЗДОРОВ»</vt:lpstr>
      <vt:lpstr>«Всё полезно, что в рот полезло?»</vt:lpstr>
      <vt:lpstr>Вредная пятерка </vt:lpstr>
      <vt:lpstr>Презентация PowerPoint</vt:lpstr>
      <vt:lpstr>Полезная десятка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«Правильное питание – залог здоровья»</dc:title>
  <dc:creator>User</dc:creator>
  <cp:lastModifiedBy>Пользователь Windows</cp:lastModifiedBy>
  <cp:revision>3</cp:revision>
  <dcterms:created xsi:type="dcterms:W3CDTF">2013-12-15T09:02:52Z</dcterms:created>
  <dcterms:modified xsi:type="dcterms:W3CDTF">2021-02-01T08:26:43Z</dcterms:modified>
</cp:coreProperties>
</file>